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9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78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53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30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9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35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34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08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0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88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95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FBAA9-6C8A-4BF0-9B7F-3CBFCB97065E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7CC8F-95A5-415C-8D49-EFE0D1400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8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fox.com/0-3-top-down-and-bottom-top-approach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Ch15</a:t>
            </a:r>
            <a:br>
              <a:rPr lang="en-US" altLang="zh-CN" dirty="0" smtClean="0"/>
            </a:br>
            <a:r>
              <a:rPr lang="en-US" altLang="zh-CN" dirty="0" smtClean="0"/>
              <a:t>Software development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9046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2"/>
          <a:srcRect t="6132" b="71993"/>
          <a:stretch/>
        </p:blipFill>
        <p:spPr>
          <a:xfrm>
            <a:off x="365760" y="226422"/>
            <a:ext cx="8203473" cy="2151017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 rotWithShape="1">
          <a:blip r:embed="rId3"/>
          <a:srcRect l="11351" b="63799"/>
          <a:stretch/>
        </p:blipFill>
        <p:spPr>
          <a:xfrm>
            <a:off x="1201782" y="3045686"/>
            <a:ext cx="9239795" cy="21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8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926" y="0"/>
            <a:ext cx="11382103" cy="1596844"/>
          </a:xfrm>
        </p:spPr>
        <p:txBody>
          <a:bodyPr/>
          <a:lstStyle/>
          <a:p>
            <a:r>
              <a:rPr lang="en-US" altLang="zh-CN" b="1" dirty="0"/>
              <a:t>Features found in a typical Integrated </a:t>
            </a:r>
            <a:r>
              <a:rPr lang="en-US" altLang="zh-CN" b="1" dirty="0" smtClean="0"/>
              <a:t>Development Environment </a:t>
            </a:r>
            <a:r>
              <a:rPr lang="en-US" altLang="zh-CN" b="1" dirty="0"/>
              <a:t>(IDE</a:t>
            </a:r>
            <a:r>
              <a:rPr lang="en-US" altLang="zh-CN" b="1" dirty="0" smtClean="0"/>
              <a:t>)</a:t>
            </a:r>
          </a:p>
          <a:p>
            <a:r>
              <a:rPr lang="en-US" altLang="zh-CN" b="1" dirty="0" smtClean="0"/>
              <a:t>Pretty printing: </a:t>
            </a:r>
            <a:r>
              <a:rPr lang="en-US" altLang="zh-CN" dirty="0" smtClean="0"/>
              <a:t>refers </a:t>
            </a:r>
            <a:r>
              <a:rPr lang="en-US" altLang="zh-CN" dirty="0"/>
              <a:t>to </a:t>
            </a:r>
            <a:r>
              <a:rPr lang="en-US" altLang="zh-CN" dirty="0" smtClean="0"/>
              <a:t>the </a:t>
            </a:r>
            <a:r>
              <a:rPr lang="en-US" altLang="zh-CN" dirty="0"/>
              <a:t>presentation of </a:t>
            </a:r>
            <a:r>
              <a:rPr lang="en-US" altLang="zh-CN" dirty="0" smtClean="0"/>
              <a:t>the </a:t>
            </a:r>
            <a:r>
              <a:rPr lang="en-US" altLang="zh-CN" dirty="0"/>
              <a:t>program code typed into an editor. It </a:t>
            </a:r>
            <a:r>
              <a:rPr lang="en-US" altLang="zh-CN" dirty="0" smtClean="0"/>
              <a:t>includes indentation</a:t>
            </a:r>
            <a:r>
              <a:rPr lang="en-US" altLang="zh-CN" dirty="0"/>
              <a:t>, </a:t>
            </a:r>
            <a:r>
              <a:rPr lang="en-US" altLang="zh-CN" dirty="0" err="1" smtClean="0"/>
              <a:t>colour</a:t>
            </a:r>
            <a:r>
              <a:rPr lang="en-US" altLang="zh-CN" dirty="0" smtClean="0"/>
              <a:t>-coding </a:t>
            </a:r>
            <a:r>
              <a:rPr lang="en-US" altLang="zh-CN" dirty="0"/>
              <a:t>of keywords and </a:t>
            </a:r>
            <a:r>
              <a:rPr lang="en-US" altLang="zh-CN" dirty="0" smtClean="0"/>
              <a:t>comments.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95" y="1596844"/>
            <a:ext cx="8748441" cy="52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5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Context-sensitive prompts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83" y="1825625"/>
            <a:ext cx="11066417" cy="865324"/>
          </a:xfrm>
        </p:spPr>
        <p:txBody>
          <a:bodyPr/>
          <a:lstStyle/>
          <a:p>
            <a:r>
              <a:rPr lang="en-US" altLang="zh-CN" dirty="0" smtClean="0"/>
              <a:t>This feature displays hints or a choice of keywords and available identifiers appropriate at the current insertion point of the program code.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870" y="2690949"/>
            <a:ext cx="6001541" cy="41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2706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Expanding and collapsing code </a:t>
            </a:r>
            <a:r>
              <a:rPr lang="en-US" altLang="zh-CN" b="1" dirty="0" smtClean="0"/>
              <a:t>blocks</a:t>
            </a:r>
          </a:p>
          <a:p>
            <a:pPr lvl="1"/>
            <a:r>
              <a:rPr lang="en-US" altLang="zh-CN" dirty="0"/>
              <a:t>When working on program code </a:t>
            </a:r>
            <a:r>
              <a:rPr lang="en-US" altLang="zh-CN" dirty="0" smtClean="0"/>
              <a:t>consisting </a:t>
            </a:r>
            <a:r>
              <a:rPr lang="en-US" altLang="zh-CN" dirty="0"/>
              <a:t>of many lines of code, it saves excessive </a:t>
            </a:r>
            <a:r>
              <a:rPr lang="en-US" altLang="zh-CN" dirty="0" smtClean="0"/>
              <a:t>scrolling if </a:t>
            </a:r>
            <a:r>
              <a:rPr lang="en-US" altLang="zh-CN" dirty="0"/>
              <a:t>you can collapse blocks of statements.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62" y="2890750"/>
            <a:ext cx="4557333" cy="39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 rotWithShape="1">
          <a:blip r:embed="rId2"/>
          <a:srcRect l="11551" t="37498" b="56097"/>
          <a:stretch/>
        </p:blipFill>
        <p:spPr>
          <a:xfrm>
            <a:off x="1367245" y="3831771"/>
            <a:ext cx="9814560" cy="60089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 rotWithShape="1">
          <a:blip r:embed="rId3"/>
          <a:srcRect t="33237" b="52497"/>
          <a:stretch/>
        </p:blipFill>
        <p:spPr>
          <a:xfrm>
            <a:off x="257141" y="1201783"/>
            <a:ext cx="10820162" cy="19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5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2"/>
          <a:srcRect t="47662" b="25391"/>
          <a:stretch/>
        </p:blipFill>
        <p:spPr>
          <a:xfrm>
            <a:off x="1447164" y="60959"/>
            <a:ext cx="8759281" cy="2542903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 rotWithShape="1">
          <a:blip r:embed="rId3"/>
          <a:srcRect l="12024" t="44864" r="19784" b="9595"/>
          <a:stretch/>
        </p:blipFill>
        <p:spPr>
          <a:xfrm>
            <a:off x="2351314" y="3004457"/>
            <a:ext cx="6662057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8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Testing strategies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5186"/>
          </a:xfrm>
        </p:spPr>
        <p:txBody>
          <a:bodyPr/>
          <a:lstStyle/>
          <a:p>
            <a:r>
              <a:rPr lang="en-US" altLang="zh-CN" dirty="0"/>
              <a:t>syntax </a:t>
            </a:r>
            <a:r>
              <a:rPr lang="en-US" altLang="zh-CN" dirty="0" smtClean="0"/>
              <a:t>errors</a:t>
            </a:r>
          </a:p>
          <a:p>
            <a:r>
              <a:rPr lang="en-US" altLang="zh-CN" b="1" dirty="0"/>
              <a:t>logic </a:t>
            </a:r>
            <a:r>
              <a:rPr lang="en-US" altLang="zh-CN" b="1" dirty="0" smtClean="0"/>
              <a:t>errors</a:t>
            </a:r>
          </a:p>
          <a:p>
            <a:r>
              <a:rPr lang="en-US" altLang="zh-CN" b="1" dirty="0"/>
              <a:t>run-time errors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49" y="4990011"/>
            <a:ext cx="10134426" cy="154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49" y="3428183"/>
            <a:ext cx="108108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87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Coding for pairing game</a:t>
            </a:r>
          </a:p>
          <a:p>
            <a:r>
              <a:rPr lang="en-US" altLang="zh-CN" dirty="0" smtClean="0"/>
              <a:t>Worksheet – structure chart  2 questions</a:t>
            </a:r>
          </a:p>
          <a:p>
            <a:r>
              <a:rPr lang="en-US" altLang="zh-CN" dirty="0" smtClean="0"/>
              <a:t>Worksheet – ch15 </a:t>
            </a:r>
          </a:p>
          <a:p>
            <a:endParaRPr lang="en-US" altLang="zh-CN" dirty="0"/>
          </a:p>
          <a:p>
            <a:r>
              <a:rPr lang="en-US" altLang="zh-CN" dirty="0" smtClean="0"/>
              <a:t>Remind: PA2 – projects</a:t>
            </a:r>
          </a:p>
          <a:p>
            <a:r>
              <a:rPr lang="en-US" altLang="zh-CN" dirty="0" smtClean="0"/>
              <a:t>SA2 – Oct 29, </a:t>
            </a:r>
            <a:r>
              <a:rPr lang="en-US" altLang="zh-CN" smtClean="0"/>
              <a:t>all ch12-ch15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>
                <a:solidFill>
                  <a:srgbClr val="FF0000"/>
                </a:solidFill>
              </a:rPr>
              <a:t>ddl</a:t>
            </a:r>
            <a:r>
              <a:rPr lang="en-US" altLang="zh-CN" dirty="0" smtClean="0">
                <a:solidFill>
                  <a:srgbClr val="FF0000"/>
                </a:solidFill>
              </a:rPr>
              <a:t> – Monday 8:00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5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28"/>
            <a:ext cx="12192000" cy="60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9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1. Stages </a:t>
            </a:r>
            <a:r>
              <a:rPr lang="en-US" altLang="zh-CN" b="1" dirty="0"/>
              <a:t>in the program development cycle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Problem </a:t>
            </a:r>
            <a:r>
              <a:rPr lang="en-US" altLang="zh-CN" b="1" dirty="0" smtClean="0"/>
              <a:t>solving</a:t>
            </a:r>
          </a:p>
          <a:p>
            <a:pPr lvl="1"/>
            <a:r>
              <a:rPr lang="en-US" altLang="zh-CN" b="1" dirty="0" smtClean="0"/>
              <a:t>Problem definition</a:t>
            </a:r>
          </a:p>
          <a:p>
            <a:pPr lvl="2"/>
            <a:r>
              <a:rPr lang="en-US" altLang="zh-CN" dirty="0" smtClean="0"/>
              <a:t>usually </a:t>
            </a:r>
            <a:r>
              <a:rPr lang="en-US" altLang="zh-CN" dirty="0"/>
              <a:t>done in </a:t>
            </a:r>
            <a:r>
              <a:rPr lang="en-US" altLang="zh-CN" dirty="0" smtClean="0"/>
              <a:t>structured English</a:t>
            </a:r>
          </a:p>
          <a:p>
            <a:pPr lvl="2"/>
            <a:r>
              <a:rPr lang="en-US" altLang="zh-CN" dirty="0" smtClean="0"/>
              <a:t>Known as a ‘specification‘</a:t>
            </a:r>
          </a:p>
          <a:p>
            <a:pPr lvl="1"/>
            <a:r>
              <a:rPr lang="en-US" altLang="zh-CN" dirty="0"/>
              <a:t>planning a </a:t>
            </a:r>
            <a:r>
              <a:rPr lang="en-US" altLang="zh-CN" dirty="0" smtClean="0"/>
              <a:t>solution</a:t>
            </a:r>
          </a:p>
          <a:p>
            <a:pPr lvl="2"/>
            <a:r>
              <a:rPr lang="en-US" altLang="zh-CN" dirty="0"/>
              <a:t>decide how to solve the </a:t>
            </a:r>
            <a:r>
              <a:rPr lang="en-US" altLang="zh-CN" dirty="0" smtClean="0"/>
              <a:t>problem (more than one solution)</a:t>
            </a:r>
          </a:p>
          <a:p>
            <a:pPr lvl="3"/>
            <a:r>
              <a:rPr lang="en-US" altLang="zh-CN" dirty="0" smtClean="0"/>
              <a:t>bottom-up: start wi</a:t>
            </a:r>
            <a:r>
              <a:rPr lang="en-US" altLang="zh-CN" dirty="0"/>
              <a:t>t</a:t>
            </a:r>
            <a:r>
              <a:rPr lang="en-US" altLang="zh-CN" dirty="0" smtClean="0"/>
              <a:t>h </a:t>
            </a:r>
            <a:r>
              <a:rPr lang="en-US" altLang="zh-CN" dirty="0"/>
              <a:t>a small sub-problem and then </a:t>
            </a:r>
            <a:r>
              <a:rPr lang="en-US" altLang="zh-CN" dirty="0" smtClean="0"/>
              <a:t>build </a:t>
            </a:r>
            <a:r>
              <a:rPr lang="en-US" altLang="zh-CN" dirty="0"/>
              <a:t>on </a:t>
            </a:r>
            <a:r>
              <a:rPr lang="en-US" altLang="zh-CN" dirty="0" smtClean="0"/>
              <a:t>this</a:t>
            </a:r>
          </a:p>
          <a:p>
            <a:pPr lvl="3"/>
            <a:r>
              <a:rPr lang="en-US" altLang="zh-CN" dirty="0" smtClean="0"/>
              <a:t>top-down: stepwise refinement using pseudocode, flowcharts or structure charts.</a:t>
            </a:r>
          </a:p>
          <a:p>
            <a:pPr lvl="3"/>
            <a:r>
              <a:rPr lang="en-US" altLang="zh-CN" dirty="0" smtClean="0">
                <a:hlinkClick r:id="rId2"/>
              </a:rPr>
              <a:t>http://codingfox.com/0-3-top-down-and-bottom-top-approach/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815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Design</a:t>
            </a:r>
          </a:p>
          <a:p>
            <a:pPr lvl="1"/>
            <a:r>
              <a:rPr lang="en-US" altLang="zh-CN" dirty="0" smtClean="0"/>
              <a:t>identifier table -- </a:t>
            </a:r>
            <a:r>
              <a:rPr lang="en-US" altLang="zh-CN" dirty="0"/>
              <a:t>data </a:t>
            </a:r>
            <a:r>
              <a:rPr lang="en-US" altLang="zh-CN" dirty="0" smtClean="0"/>
              <a:t>structures</a:t>
            </a:r>
          </a:p>
          <a:p>
            <a:pPr lvl="2"/>
            <a:r>
              <a:rPr lang="en-US" altLang="zh-CN" dirty="0"/>
              <a:t>1D array or a 2D </a:t>
            </a:r>
            <a:r>
              <a:rPr lang="en-US" altLang="zh-CN" dirty="0" smtClean="0"/>
              <a:t>array?</a:t>
            </a:r>
          </a:p>
          <a:p>
            <a:pPr lvl="2"/>
            <a:r>
              <a:rPr lang="en-US" altLang="zh-CN" dirty="0"/>
              <a:t>a file to store data </a:t>
            </a:r>
            <a:r>
              <a:rPr lang="en-US" altLang="zh-CN" dirty="0" smtClean="0"/>
              <a:t>long-term?</a:t>
            </a:r>
          </a:p>
          <a:p>
            <a:pPr lvl="1"/>
            <a:r>
              <a:rPr lang="en-US" altLang="zh-CN" dirty="0" smtClean="0"/>
              <a:t>Plan </a:t>
            </a:r>
            <a:r>
              <a:rPr lang="en-US" altLang="zh-CN" dirty="0"/>
              <a:t>your algorithm by drawing a flowchart or writing pseudocode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5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2764"/>
          </a:xfrm>
        </p:spPr>
        <p:txBody>
          <a:bodyPr/>
          <a:lstStyle/>
          <a:p>
            <a:r>
              <a:rPr lang="en-US" altLang="zh-CN" b="1" dirty="0" smtClean="0"/>
              <a:t>Coding</a:t>
            </a:r>
          </a:p>
          <a:p>
            <a:pPr lvl="1"/>
            <a:r>
              <a:rPr lang="en-US" altLang="zh-CN" dirty="0" smtClean="0"/>
              <a:t>choose a suitable high-level programming language</a:t>
            </a:r>
          </a:p>
          <a:p>
            <a:pPr lvl="2"/>
            <a:r>
              <a:rPr lang="en-US" altLang="zh-CN" dirty="0" smtClean="0"/>
              <a:t>weigh </a:t>
            </a:r>
            <a:r>
              <a:rPr lang="en-US" altLang="zh-CN" dirty="0"/>
              <a:t>up </a:t>
            </a:r>
            <a:r>
              <a:rPr lang="en-US" altLang="zh-CN" dirty="0" smtClean="0"/>
              <a:t>the </a:t>
            </a:r>
            <a:r>
              <a:rPr lang="en-US" altLang="zh-CN" dirty="0"/>
              <a:t>pros and cons of each one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implement your algorithm by </a:t>
            </a:r>
            <a:r>
              <a:rPr lang="en-US" altLang="zh-CN" dirty="0" smtClean="0"/>
              <a:t>converting </a:t>
            </a:r>
            <a:r>
              <a:rPr lang="en-US" altLang="zh-CN" dirty="0"/>
              <a:t>your pseudocode into program </a:t>
            </a:r>
            <a:r>
              <a:rPr lang="en-US" altLang="zh-CN" dirty="0" smtClean="0"/>
              <a:t>code</a:t>
            </a:r>
          </a:p>
          <a:p>
            <a:pPr lvl="1"/>
            <a:r>
              <a:rPr lang="en-US" altLang="zh-CN" dirty="0" smtClean="0"/>
              <a:t>Depending </a:t>
            </a:r>
            <a:r>
              <a:rPr lang="en-US" altLang="zh-CN" dirty="0"/>
              <a:t>on </a:t>
            </a:r>
            <a:r>
              <a:rPr lang="en-US" altLang="zh-CN" dirty="0" smtClean="0"/>
              <a:t>your </a:t>
            </a:r>
            <a:r>
              <a:rPr lang="en-US" altLang="zh-CN" dirty="0"/>
              <a:t>editor you may have some helpful </a:t>
            </a:r>
            <a:r>
              <a:rPr lang="en-US" altLang="zh-CN" dirty="0" smtClean="0"/>
              <a:t>facilities</a:t>
            </a:r>
          </a:p>
          <a:p>
            <a:pPr lvl="2"/>
            <a:r>
              <a:rPr lang="en-US" altLang="zh-CN" dirty="0" smtClean="0"/>
              <a:t>syntax errors may be flagged up by your editor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b="1" dirty="0" smtClean="0">
                <a:solidFill>
                  <a:srgbClr val="FF0000"/>
                </a:solidFill>
              </a:rPr>
              <a:t>syntax </a:t>
            </a:r>
            <a:r>
              <a:rPr lang="en-US" altLang="zh-CN" b="1" dirty="0">
                <a:solidFill>
                  <a:srgbClr val="FF0000"/>
                </a:solidFill>
              </a:rPr>
              <a:t>error </a:t>
            </a:r>
            <a:r>
              <a:rPr lang="en-US" altLang="zh-CN" dirty="0">
                <a:solidFill>
                  <a:srgbClr val="FF0000"/>
                </a:solidFill>
              </a:rPr>
              <a:t>is a 'grammatical' error, in which a program statement does not </a:t>
            </a:r>
            <a:r>
              <a:rPr lang="en-US" altLang="zh-CN" dirty="0" smtClean="0">
                <a:solidFill>
                  <a:srgbClr val="FF0000"/>
                </a:solidFill>
              </a:rPr>
              <a:t>follow the </a:t>
            </a:r>
            <a:r>
              <a:rPr lang="en-US" altLang="zh-CN" dirty="0">
                <a:solidFill>
                  <a:srgbClr val="FF0000"/>
                </a:solidFill>
              </a:rPr>
              <a:t>rules of the high-level language constructs.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5135063"/>
            <a:ext cx="108108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2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Translation</a:t>
            </a:r>
          </a:p>
          <a:p>
            <a:pPr lvl="1"/>
            <a:r>
              <a:rPr lang="en-US" altLang="zh-CN" dirty="0"/>
              <a:t>Some syntax errors may only become apparent when you a re using an interpreter </a:t>
            </a:r>
            <a:r>
              <a:rPr lang="en-US" altLang="zh-CN" dirty="0" smtClean="0"/>
              <a:t>or compiler </a:t>
            </a:r>
            <a:r>
              <a:rPr lang="en-US" altLang="zh-CN" dirty="0"/>
              <a:t>to </a:t>
            </a:r>
            <a:r>
              <a:rPr lang="en-US" altLang="zh-CN" dirty="0" smtClean="0"/>
              <a:t>translate </a:t>
            </a:r>
            <a:r>
              <a:rPr lang="en-US" altLang="zh-CN" dirty="0"/>
              <a:t>your program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Interpreters and compilers work </a:t>
            </a:r>
            <a:r>
              <a:rPr lang="en-US" altLang="zh-CN" dirty="0" smtClean="0"/>
              <a:t>differently</a:t>
            </a:r>
          </a:p>
          <a:p>
            <a:pPr lvl="2"/>
            <a:r>
              <a:rPr lang="en-US" altLang="zh-CN" dirty="0"/>
              <a:t>When a program compiles successfully, </a:t>
            </a:r>
            <a:r>
              <a:rPr lang="en-US" altLang="zh-CN" dirty="0" smtClean="0"/>
              <a:t>you know there </a:t>
            </a:r>
            <a:r>
              <a:rPr lang="en-US" altLang="zh-CN" dirty="0"/>
              <a:t>will be no syntax errors </a:t>
            </a:r>
            <a:r>
              <a:rPr lang="en-US" altLang="zh-CN" dirty="0" smtClean="0"/>
              <a:t>remaining. The compiler stops when it first notices a syntax error. The error is often on the previous line. The compiler can‘t tell until it gets to the next line of code and finds an unexpected keyword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Only statements that are about to be executed will be syntax checked. So, if your program has not been thoroughly tested, it may even have syntax errors remaining.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66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07" y="0"/>
            <a:ext cx="8714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3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altLang="zh-CN" b="1" dirty="0" smtClean="0"/>
              <a:t>Execution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you </a:t>
            </a:r>
            <a:r>
              <a:rPr lang="en-US" altLang="zh-CN" dirty="0"/>
              <a:t>may find it takes </a:t>
            </a:r>
            <a:r>
              <a:rPr lang="en-US" altLang="zh-CN" dirty="0" smtClean="0"/>
              <a:t>several </a:t>
            </a:r>
            <a:r>
              <a:rPr lang="en-US" altLang="zh-CN" dirty="0"/>
              <a:t>attempts </a:t>
            </a:r>
            <a:r>
              <a:rPr lang="en-US" altLang="zh-CN" dirty="0" smtClean="0"/>
              <a:t>before </a:t>
            </a:r>
            <a:r>
              <a:rPr lang="en-US" altLang="zh-CN" dirty="0"/>
              <a:t>the </a:t>
            </a:r>
            <a:r>
              <a:rPr lang="en-US" altLang="zh-CN" dirty="0" smtClean="0"/>
              <a:t>program compiles</a:t>
            </a:r>
          </a:p>
          <a:p>
            <a:pPr lvl="1"/>
            <a:r>
              <a:rPr lang="en-US" altLang="zh-CN" dirty="0" smtClean="0"/>
              <a:t>When execute the program</a:t>
            </a:r>
          </a:p>
          <a:p>
            <a:pPr lvl="2"/>
            <a:r>
              <a:rPr lang="en-US" altLang="zh-CN" dirty="0" smtClean="0"/>
              <a:t>it may 'crash', then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en-US" altLang="zh-CN" dirty="0"/>
              <a:t>debug the </a:t>
            </a:r>
            <a:r>
              <a:rPr lang="en-US" altLang="zh-CN" dirty="0" smtClean="0"/>
              <a:t>code</a:t>
            </a:r>
          </a:p>
          <a:p>
            <a:pPr lvl="2"/>
            <a:r>
              <a:rPr lang="en-US" altLang="zh-CN" dirty="0" smtClean="0"/>
              <a:t>It may </a:t>
            </a:r>
            <a:r>
              <a:rPr lang="en-US" altLang="zh-CN" dirty="0"/>
              <a:t>run and give you </a:t>
            </a:r>
            <a:r>
              <a:rPr lang="en-US" altLang="zh-CN" dirty="0" smtClean="0"/>
              <a:t>some output, but does the program do what you want?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86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Testing</a:t>
            </a:r>
          </a:p>
          <a:p>
            <a:pPr lvl="1"/>
            <a:r>
              <a:rPr lang="en-US" altLang="zh-CN" sz="2000" dirty="0"/>
              <a:t>Only </a:t>
            </a:r>
            <a:r>
              <a:rPr lang="en-US" altLang="zh-CN" sz="2000" dirty="0" smtClean="0"/>
              <a:t>thorough testing </a:t>
            </a:r>
            <a:r>
              <a:rPr lang="en-US" altLang="zh-CN" sz="2000" dirty="0"/>
              <a:t>can ensure the program really works under all </a:t>
            </a:r>
            <a:r>
              <a:rPr lang="en-US" altLang="zh-CN" sz="2000" dirty="0" smtClean="0"/>
              <a:t>circumstances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r>
              <a:rPr lang="en-US" altLang="zh-CN" dirty="0" smtClean="0"/>
              <a:t>Implementation: coding, translation, testing</a:t>
            </a:r>
          </a:p>
          <a:p>
            <a:r>
              <a:rPr lang="en-US" altLang="zh-CN" dirty="0" smtClean="0"/>
              <a:t>Documentation </a:t>
            </a:r>
          </a:p>
          <a:p>
            <a:r>
              <a:rPr lang="en-US" altLang="zh-CN" dirty="0" smtClean="0"/>
              <a:t>Maintenance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27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476</Words>
  <Application>Microsoft Office PowerPoint</Application>
  <PresentationFormat>宽屏</PresentationFormat>
  <Paragraphs>58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宋体</vt:lpstr>
      <vt:lpstr>Arial</vt:lpstr>
      <vt:lpstr>Calibri</vt:lpstr>
      <vt:lpstr>Calibri Light</vt:lpstr>
      <vt:lpstr>Wingdings</vt:lpstr>
      <vt:lpstr>Office 主题</vt:lpstr>
      <vt:lpstr>Ch15 Software development</vt:lpstr>
      <vt:lpstr>PowerPoint 演示文稿</vt:lpstr>
      <vt:lpstr>1. Stages in the program development cycle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Context-sensitive prompts</vt:lpstr>
      <vt:lpstr>PowerPoint 演示文稿</vt:lpstr>
      <vt:lpstr>PowerPoint 演示文稿</vt:lpstr>
      <vt:lpstr>PowerPoint 演示文稿</vt:lpstr>
      <vt:lpstr>Testing strategies</vt:lpstr>
      <vt:lpstr>homework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Ch15 Software development</dc:title>
  <dc:creator>rdfz</dc:creator>
  <cp:lastModifiedBy>rdfz</cp:lastModifiedBy>
  <cp:revision>6</cp:revision>
  <dcterms:created xsi:type="dcterms:W3CDTF">2019-10-17T04:37:35Z</dcterms:created>
  <dcterms:modified xsi:type="dcterms:W3CDTF">2019-10-17T05:37:55Z</dcterms:modified>
</cp:coreProperties>
</file>